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6" r:id="rId3"/>
    <p:sldId id="264" r:id="rId4"/>
    <p:sldId id="257" r:id="rId5"/>
    <p:sldId id="270" r:id="rId6"/>
    <p:sldId id="258" r:id="rId7"/>
    <p:sldId id="268" r:id="rId8"/>
    <p:sldId id="259" r:id="rId9"/>
    <p:sldId id="261" r:id="rId10"/>
    <p:sldId id="260" r:id="rId11"/>
    <p:sldId id="262" r:id="rId12"/>
    <p:sldId id="263" r:id="rId13"/>
    <p:sldId id="271" r:id="rId14"/>
    <p:sldId id="265" r:id="rId15"/>
    <p:sldId id="267" r:id="rId16"/>
  </p:sldIdLst>
  <p:sldSz cx="14630400" cy="8229600"/>
  <p:notesSz cx="8229600" cy="14630400"/>
  <p:embeddedFontLst>
    <p:embeddedFont>
      <p:font typeface="Aptos SemiBold" panose="020B0004020202020204" pitchFamily="34" charset="0"/>
      <p:regular r:id="rId18"/>
      <p:bold r:id="rId19"/>
      <p:italic r:id="rId20"/>
      <p:boldItalic r:id="rId21"/>
    </p:embeddedFont>
    <p:embeddedFont>
      <p:font typeface="DM Sans Medium" pitchFamily="2" charset="0"/>
      <p:regular r:id="rId22"/>
      <p:italic r:id="rId23"/>
    </p:embeddedFont>
    <p:embeddedFont>
      <p:font typeface="Inter"/>
      <p:regular r:id="rId24"/>
      <p:bold r:id="rId25"/>
    </p:embeddedFont>
  </p:embeddedFontLst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8FBF63-8AE4-4B7E-BA65-5052B5CCEA5B}" v="4" dt="2024-11-05T13:23:16.93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62"/>
    <p:restoredTop sz="69388" autoAdjust="0"/>
  </p:normalViewPr>
  <p:slideViewPr>
    <p:cSldViewPr snapToGrid="0" snapToObjects="1">
      <p:cViewPr varScale="1">
        <p:scale>
          <a:sx n="93" d="100"/>
          <a:sy n="93" d="100"/>
        </p:scale>
        <p:origin x="2368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LLO MOLINARIO" userId="675167b3-0327-4eb0-b712-ad5d2d77a8a3" providerId="ADAL" clId="{828FBF63-8AE4-4B7E-BA65-5052B5CCEA5B}"/>
    <pc:docChg chg="undo custSel addSld modSld sldOrd">
      <pc:chgData name="LELLO MOLINARIO" userId="675167b3-0327-4eb0-b712-ad5d2d77a8a3" providerId="ADAL" clId="{828FBF63-8AE4-4B7E-BA65-5052B5CCEA5B}" dt="2024-11-05T14:28:43.291" v="4317" actId="20577"/>
      <pc:docMkLst>
        <pc:docMk/>
      </pc:docMkLst>
      <pc:sldChg chg="modSp mod">
        <pc:chgData name="LELLO MOLINARIO" userId="675167b3-0327-4eb0-b712-ad5d2d77a8a3" providerId="ADAL" clId="{828FBF63-8AE4-4B7E-BA65-5052B5CCEA5B}" dt="2024-11-05T13:15:25.732" v="3518" actId="20577"/>
        <pc:sldMkLst>
          <pc:docMk/>
          <pc:sldMk cId="0" sldId="256"/>
        </pc:sldMkLst>
        <pc:spChg chg="mod">
          <ac:chgData name="LELLO MOLINARIO" userId="675167b3-0327-4eb0-b712-ad5d2d77a8a3" providerId="ADAL" clId="{828FBF63-8AE4-4B7E-BA65-5052B5CCEA5B}" dt="2024-11-05T13:15:25.732" v="3518" actId="20577"/>
          <ac:spMkLst>
            <pc:docMk/>
            <pc:sldMk cId="0" sldId="256"/>
            <ac:spMk id="9" creationId="{5D4E1818-6731-FC82-1889-9F515961142E}"/>
          </ac:spMkLst>
        </pc:spChg>
      </pc:sldChg>
      <pc:sldChg chg="modNotesTx">
        <pc:chgData name="LELLO MOLINARIO" userId="675167b3-0327-4eb0-b712-ad5d2d77a8a3" providerId="ADAL" clId="{828FBF63-8AE4-4B7E-BA65-5052B5CCEA5B}" dt="2024-11-05T14:05:36.625" v="4133" actId="20577"/>
        <pc:sldMkLst>
          <pc:docMk/>
          <pc:sldMk cId="0" sldId="259"/>
        </pc:sldMkLst>
      </pc:sldChg>
      <pc:sldChg chg="modNotesTx">
        <pc:chgData name="LELLO MOLINARIO" userId="675167b3-0327-4eb0-b712-ad5d2d77a8a3" providerId="ADAL" clId="{828FBF63-8AE4-4B7E-BA65-5052B5CCEA5B}" dt="2024-11-05T13:35:41.679" v="3723" actId="20577"/>
        <pc:sldMkLst>
          <pc:docMk/>
          <pc:sldMk cId="0" sldId="260"/>
        </pc:sldMkLst>
      </pc:sldChg>
      <pc:sldChg chg="modSp mod modNotesTx">
        <pc:chgData name="LELLO MOLINARIO" userId="675167b3-0327-4eb0-b712-ad5d2d77a8a3" providerId="ADAL" clId="{828FBF63-8AE4-4B7E-BA65-5052B5CCEA5B}" dt="2024-11-05T14:21:45.593" v="4232" actId="1036"/>
        <pc:sldMkLst>
          <pc:docMk/>
          <pc:sldMk cId="0" sldId="261"/>
        </pc:sldMkLst>
        <pc:spChg chg="mod">
          <ac:chgData name="LELLO MOLINARIO" userId="675167b3-0327-4eb0-b712-ad5d2d77a8a3" providerId="ADAL" clId="{828FBF63-8AE4-4B7E-BA65-5052B5CCEA5B}" dt="2024-11-04T15:23:47.048" v="3134" actId="1036"/>
          <ac:spMkLst>
            <pc:docMk/>
            <pc:sldMk cId="0" sldId="261"/>
            <ac:spMk id="11" creationId="{00000000-0000-0000-0000-000000000000}"/>
          </ac:spMkLst>
        </pc:spChg>
        <pc:picChg chg="mod">
          <ac:chgData name="LELLO MOLINARIO" userId="675167b3-0327-4eb0-b712-ad5d2d77a8a3" providerId="ADAL" clId="{828FBF63-8AE4-4B7E-BA65-5052B5CCEA5B}" dt="2024-11-05T14:21:45.593" v="4232" actId="1036"/>
          <ac:picMkLst>
            <pc:docMk/>
            <pc:sldMk cId="0" sldId="261"/>
            <ac:picMk id="2" creationId="{00000000-0000-0000-0000-000000000000}"/>
          </ac:picMkLst>
        </pc:picChg>
      </pc:sldChg>
      <pc:sldChg chg="modSp mod modNotesTx">
        <pc:chgData name="LELLO MOLINARIO" userId="675167b3-0327-4eb0-b712-ad5d2d77a8a3" providerId="ADAL" clId="{828FBF63-8AE4-4B7E-BA65-5052B5CCEA5B}" dt="2024-11-05T14:11:52.764" v="4200" actId="20577"/>
        <pc:sldMkLst>
          <pc:docMk/>
          <pc:sldMk cId="0" sldId="262"/>
        </pc:sldMkLst>
        <pc:spChg chg="mod">
          <ac:chgData name="LELLO MOLINARIO" userId="675167b3-0327-4eb0-b712-ad5d2d77a8a3" providerId="ADAL" clId="{828FBF63-8AE4-4B7E-BA65-5052B5CCEA5B}" dt="2024-11-04T15:28:17.565" v="3265" actId="1076"/>
          <ac:spMkLst>
            <pc:docMk/>
            <pc:sldMk cId="0" sldId="262"/>
            <ac:spMk id="7" creationId="{00000000-0000-0000-0000-000000000000}"/>
          </ac:spMkLst>
        </pc:spChg>
        <pc:spChg chg="mod">
          <ac:chgData name="LELLO MOLINARIO" userId="675167b3-0327-4eb0-b712-ad5d2d77a8a3" providerId="ADAL" clId="{828FBF63-8AE4-4B7E-BA65-5052B5CCEA5B}" dt="2024-11-05T14:11:29.066" v="4195" actId="207"/>
          <ac:spMkLst>
            <pc:docMk/>
            <pc:sldMk cId="0" sldId="262"/>
            <ac:spMk id="20" creationId="{00000000-0000-0000-0000-000000000000}"/>
          </ac:spMkLst>
        </pc:spChg>
      </pc:sldChg>
      <pc:sldChg chg="modNotesTx">
        <pc:chgData name="LELLO MOLINARIO" userId="675167b3-0327-4eb0-b712-ad5d2d77a8a3" providerId="ADAL" clId="{828FBF63-8AE4-4B7E-BA65-5052B5CCEA5B}" dt="2024-11-05T14:25:15.585" v="4307" actId="20577"/>
        <pc:sldMkLst>
          <pc:docMk/>
          <pc:sldMk cId="0" sldId="263"/>
        </pc:sldMkLst>
      </pc:sldChg>
      <pc:sldChg chg="modSp mod modNotesTx">
        <pc:chgData name="LELLO MOLINARIO" userId="675167b3-0327-4eb0-b712-ad5d2d77a8a3" providerId="ADAL" clId="{828FBF63-8AE4-4B7E-BA65-5052B5CCEA5B}" dt="2024-11-05T13:49:20.879" v="4081" actId="6549"/>
        <pc:sldMkLst>
          <pc:docMk/>
          <pc:sldMk cId="0" sldId="265"/>
        </pc:sldMkLst>
        <pc:spChg chg="mod">
          <ac:chgData name="LELLO MOLINARIO" userId="675167b3-0327-4eb0-b712-ad5d2d77a8a3" providerId="ADAL" clId="{828FBF63-8AE4-4B7E-BA65-5052B5CCEA5B}" dt="2024-11-01T10:47:22.935" v="2309" actId="6549"/>
          <ac:spMkLst>
            <pc:docMk/>
            <pc:sldMk cId="0" sldId="265"/>
            <ac:spMk id="3" creationId="{00000000-0000-0000-0000-000000000000}"/>
          </ac:spMkLst>
        </pc:spChg>
      </pc:sldChg>
      <pc:sldChg chg="modNotesTx">
        <pc:chgData name="LELLO MOLINARIO" userId="675167b3-0327-4eb0-b712-ad5d2d77a8a3" providerId="ADAL" clId="{828FBF63-8AE4-4B7E-BA65-5052B5CCEA5B}" dt="2024-11-05T13:50:19.538" v="4128" actId="20577"/>
        <pc:sldMkLst>
          <pc:docMk/>
          <pc:sldMk cId="2013863633" sldId="267"/>
        </pc:sldMkLst>
      </pc:sldChg>
      <pc:sldChg chg="addSp delSp modSp add mod ord setBg modNotesTx">
        <pc:chgData name="LELLO MOLINARIO" userId="675167b3-0327-4eb0-b712-ad5d2d77a8a3" providerId="ADAL" clId="{828FBF63-8AE4-4B7E-BA65-5052B5CCEA5B}" dt="2024-11-05T14:28:43.291" v="4317" actId="20577"/>
        <pc:sldMkLst>
          <pc:docMk/>
          <pc:sldMk cId="779337223" sldId="271"/>
        </pc:sldMkLst>
        <pc:spChg chg="mod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3" creationId="{42C51EF1-9509-F283-46B8-0A55C52FF35E}"/>
          </ac:spMkLst>
        </pc:spChg>
        <pc:spChg chg="del mod">
          <ac:chgData name="LELLO MOLINARIO" userId="675167b3-0327-4eb0-b712-ad5d2d77a8a3" providerId="ADAL" clId="{828FBF63-8AE4-4B7E-BA65-5052B5CCEA5B}" dt="2024-11-01T10:49:45.475" v="2536" actId="478"/>
          <ac:spMkLst>
            <pc:docMk/>
            <pc:sldMk cId="779337223" sldId="271"/>
            <ac:spMk id="6" creationId="{02899FE2-9113-D77D-0BE6-56C89CB6F5A1}"/>
          </ac:spMkLst>
        </pc:spChg>
        <pc:spChg chg="del">
          <ac:chgData name="LELLO MOLINARIO" userId="675167b3-0327-4eb0-b712-ad5d2d77a8a3" providerId="ADAL" clId="{828FBF63-8AE4-4B7E-BA65-5052B5CCEA5B}" dt="2024-11-01T10:49:44.295" v="2535" actId="478"/>
          <ac:spMkLst>
            <pc:docMk/>
            <pc:sldMk cId="779337223" sldId="271"/>
            <ac:spMk id="7" creationId="{23C8FB42-69BD-58F0-90CB-34AF37F1F377}"/>
          </ac:spMkLst>
        </pc:spChg>
        <pc:spChg chg="del">
          <ac:chgData name="LELLO MOLINARIO" userId="675167b3-0327-4eb0-b712-ad5d2d77a8a3" providerId="ADAL" clId="{828FBF63-8AE4-4B7E-BA65-5052B5CCEA5B}" dt="2024-11-01T10:49:46.964" v="2537" actId="478"/>
          <ac:spMkLst>
            <pc:docMk/>
            <pc:sldMk cId="779337223" sldId="271"/>
            <ac:spMk id="10" creationId="{8A37A5B2-55DD-3916-80B8-EE3FED8CE96B}"/>
          </ac:spMkLst>
        </pc:spChg>
        <pc:spChg chg="del">
          <ac:chgData name="LELLO MOLINARIO" userId="675167b3-0327-4eb0-b712-ad5d2d77a8a3" providerId="ADAL" clId="{828FBF63-8AE4-4B7E-BA65-5052B5CCEA5B}" dt="2024-11-01T10:49:48.218" v="2538" actId="478"/>
          <ac:spMkLst>
            <pc:docMk/>
            <pc:sldMk cId="779337223" sldId="271"/>
            <ac:spMk id="11" creationId="{0B357615-A535-D6F0-40C9-A168CDF68473}"/>
          </ac:spMkLst>
        </pc:spChg>
        <pc:spChg chg="del">
          <ac:chgData name="LELLO MOLINARIO" userId="675167b3-0327-4eb0-b712-ad5d2d77a8a3" providerId="ADAL" clId="{828FBF63-8AE4-4B7E-BA65-5052B5CCEA5B}" dt="2024-11-01T10:49:49.661" v="2539" actId="478"/>
          <ac:spMkLst>
            <pc:docMk/>
            <pc:sldMk cId="779337223" sldId="271"/>
            <ac:spMk id="14" creationId="{C30A437D-ACFD-0871-1AD1-EB06F45BA422}"/>
          </ac:spMkLst>
        </pc:spChg>
        <pc:spChg chg="del">
          <ac:chgData name="LELLO MOLINARIO" userId="675167b3-0327-4eb0-b712-ad5d2d77a8a3" providerId="ADAL" clId="{828FBF63-8AE4-4B7E-BA65-5052B5CCEA5B}" dt="2024-11-01T10:49:50.643" v="2540" actId="478"/>
          <ac:spMkLst>
            <pc:docMk/>
            <pc:sldMk cId="779337223" sldId="271"/>
            <ac:spMk id="15" creationId="{C981AD2E-4279-20EC-6EA5-2248B47A9C9A}"/>
          </ac:spMkLst>
        </pc:spChg>
        <pc:spChg chg="del">
          <ac:chgData name="LELLO MOLINARIO" userId="675167b3-0327-4eb0-b712-ad5d2d77a8a3" providerId="ADAL" clId="{828FBF63-8AE4-4B7E-BA65-5052B5CCEA5B}" dt="2024-11-01T10:49:51.781" v="2541" actId="478"/>
          <ac:spMkLst>
            <pc:docMk/>
            <pc:sldMk cId="779337223" sldId="271"/>
            <ac:spMk id="18" creationId="{671CF5FB-A0E3-8248-6CA7-7845E8B2BBB6}"/>
          </ac:spMkLst>
        </pc:spChg>
        <pc:spChg chg="del">
          <ac:chgData name="LELLO MOLINARIO" userId="675167b3-0327-4eb0-b712-ad5d2d77a8a3" providerId="ADAL" clId="{828FBF63-8AE4-4B7E-BA65-5052B5CCEA5B}" dt="2024-11-01T10:49:53.333" v="2542" actId="478"/>
          <ac:spMkLst>
            <pc:docMk/>
            <pc:sldMk cId="779337223" sldId="271"/>
            <ac:spMk id="19" creationId="{C855C095-C8BF-3AB7-ABEC-2D389DACE512}"/>
          </ac:spMkLst>
        </pc:spChg>
        <pc:spChg chg="add del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25" creationId="{27BDFED6-6E33-4606-AFE2-886ADB1C018E}"/>
          </ac:spMkLst>
        </pc:spChg>
        <pc:spChg chg="add del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27" creationId="{890DEF05-784E-4B61-89E4-04C4ECF4E5A0}"/>
          </ac:spMkLst>
        </pc:spChg>
        <pc:picChg chg="mod">
          <ac:chgData name="LELLO MOLINARIO" userId="675167b3-0327-4eb0-b712-ad5d2d77a8a3" providerId="ADAL" clId="{828FBF63-8AE4-4B7E-BA65-5052B5CCEA5B}" dt="2024-11-01T10:50:17.882" v="2546" actId="26606"/>
          <ac:picMkLst>
            <pc:docMk/>
            <pc:sldMk cId="779337223" sldId="271"/>
            <ac:picMk id="2" creationId="{70D1BF56-43E5-E88A-2698-E9FFB63AECF8}"/>
          </ac:picMkLst>
        </pc:picChg>
        <pc:picChg chg="add mod ord">
          <ac:chgData name="LELLO MOLINARIO" userId="675167b3-0327-4eb0-b712-ad5d2d77a8a3" providerId="ADAL" clId="{828FBF63-8AE4-4B7E-BA65-5052B5CCEA5B}" dt="2024-11-01T10:51:26.389" v="2548" actId="1076"/>
          <ac:picMkLst>
            <pc:docMk/>
            <pc:sldMk cId="779337223" sldId="271"/>
            <ac:picMk id="5" creationId="{953B11DF-F6F2-4BA8-92F8-1DD005057EB1}"/>
          </ac:picMkLst>
        </pc:picChg>
        <pc:cxnChg chg="add del">
          <ac:chgData name="LELLO MOLINARIO" userId="675167b3-0327-4eb0-b712-ad5d2d77a8a3" providerId="ADAL" clId="{828FBF63-8AE4-4B7E-BA65-5052B5CCEA5B}" dt="2024-11-01T10:50:17.882" v="2546" actId="26606"/>
          <ac:cxnSpMkLst>
            <pc:docMk/>
            <pc:sldMk cId="779337223" sldId="271"/>
            <ac:cxnSpMk id="29" creationId="{C41BAEC7-F7B0-4224-8B18-8F74B7D87F0B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1712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AF5231-B48E-D756-6013-779C1AD90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6B6552-8156-ADEC-83AE-374A2BB0C5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2AAF18-7929-5C7D-90B6-F2D32DEA84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So, finally we made some more considerations.</a:t>
            </a:r>
          </a:p>
          <a:p>
            <a:r>
              <a:rPr lang="en-US" dirty="0"/>
              <a:t>Using this system we noticed strengths and weaknesses.</a:t>
            </a:r>
          </a:p>
          <a:p>
            <a:r>
              <a:rPr lang="en-US" dirty="0"/>
              <a:t>The strengths are:</a:t>
            </a:r>
          </a:p>
          <a:p>
            <a:r>
              <a:rPr lang="en-US" dirty="0"/>
              <a:t>System scalability (the system can be implemented with other hardware and features very easily);</a:t>
            </a:r>
          </a:p>
          <a:p>
            <a:r>
              <a:rPr lang="en-US" dirty="0"/>
              <a:t>Ease of code implementation;</a:t>
            </a:r>
          </a:p>
          <a:p>
            <a:r>
              <a:rPr lang="en-US" dirty="0"/>
              <a:t>Portability of the system;</a:t>
            </a:r>
          </a:p>
          <a:p>
            <a:r>
              <a:rPr lang="en-US" dirty="0"/>
              <a:t>The weaknesses are:</a:t>
            </a:r>
          </a:p>
          <a:p>
            <a:r>
              <a:rPr lang="en-US" dirty="0"/>
              <a:t>Use tied to the duration of a limited power system in which it is mounted;</a:t>
            </a:r>
          </a:p>
          <a:p>
            <a:r>
              <a:rPr lang="en-US" dirty="0"/>
              <a:t>Extended code execution time (The time needed to "capture" packets is very high if we enable the "verbose mode" in besside-ng and aircrack-ng applications).</a:t>
            </a:r>
          </a:p>
          <a:p>
            <a:r>
              <a:rPr lang="en-US" dirty="0"/>
              <a:t>Furthermore, using this system we also noticed OPPORTUNITIES and THREATS</a:t>
            </a:r>
          </a:p>
          <a:p>
            <a:r>
              <a:rPr lang="en-US" dirty="0"/>
              <a:t>OPPORTUNITIES are: </a:t>
            </a:r>
          </a:p>
          <a:p>
            <a:r>
              <a:rPr lang="en-US" dirty="0"/>
              <a:t>possibility of use even with little or no initial training because all the execution can be automated;</a:t>
            </a:r>
          </a:p>
          <a:p>
            <a:r>
              <a:rPr lang="en-US" dirty="0"/>
              <a:t> and for this reason it is very User Friendly (it is very easy to use!) </a:t>
            </a:r>
          </a:p>
          <a:p>
            <a:r>
              <a:rPr lang="en-US" dirty="0"/>
              <a:t>We have </a:t>
            </a:r>
            <a:r>
              <a:rPr lang="en-US"/>
              <a:t>thought at </a:t>
            </a:r>
            <a:r>
              <a:rPr lang="en-US" dirty="0"/>
              <a:t>only one big THREAT and that is: </a:t>
            </a:r>
          </a:p>
          <a:p>
            <a:r>
              <a:rPr lang="en-US" dirty="0"/>
              <a:t>the direct responsibility of the user on the automated system and the consequent possibility of being reported to the Authorities for improper use.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8E98E2-1E33-F826-37A4-CB47AF1DCB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116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Well, we also considered future developments,</a:t>
            </a:r>
          </a:p>
          <a:p>
            <a:r>
              <a:rPr lang="en-US" dirty="0"/>
              <a:t>such as the possibility of using AI to test networks and extending the capabilities to test emerging wireless standards</a:t>
            </a:r>
          </a:p>
          <a:p>
            <a:r>
              <a:rPr lang="en-US" dirty="0"/>
              <a:t>(currently in our system, although it was possible, we have not tested other wifi standards such as those used in Smart Agriculture). </a:t>
            </a:r>
          </a:p>
          <a:p>
            <a:r>
              <a:rPr lang="en-US" dirty="0"/>
              <a:t>We also considered the possibility of reducing the size of the system for easier deployment on drones and other mobile platforms.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This presentation is over.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Thank you for your attention.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 </a:t>
            </a:r>
            <a:r>
              <a:rPr lang="en-US" dirty="0"/>
              <a:t>If you have any questions, we will be happy to answer them.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8846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Thanks Federico.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Now let's explain the hardware components we used: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Raspberry Pi 3 B+ that provides processing power and connectivity for the test system.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GPS module for </a:t>
            </a:r>
            <a:r>
              <a:rPr lang="en-US" sz="1200" b="0" dirty="0" err="1">
                <a:solidFill>
                  <a:schemeClr val="bg1"/>
                </a:solidFill>
                <a:latin typeface="Aptos SemiBold" panose="020B0004020202020204" pitchFamily="34" charset="0"/>
              </a:rPr>
              <a:t>geolocalizing</a:t>
            </a: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 the tested networks.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small aside: we thought that this module would also be useful for future implementations: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In fact, if the system could been mounted on an unmanned vehicle, once it reached the chosen coordinates it could have started the tests automatically.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Finally, a USB Wi-Fi adapter that supports monitor mode for packet capture and injection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want to make a small premise: the python script we developed was written completely without any help from artificial intelligence.</a:t>
            </a:r>
          </a:p>
          <a:p>
            <a:r>
              <a:rPr lang="en-US" dirty="0"/>
              <a:t>I apologize if there are imperfections or redundancies in the code, but we believe that human creative activity is an added value and these imperfections underline it.</a:t>
            </a:r>
          </a:p>
          <a:p>
            <a:endParaRPr lang="en-US" dirty="0"/>
          </a:p>
          <a:p>
            <a:r>
              <a:rPr lang="en-US" dirty="0"/>
              <a:t>We have preserved the modularity of the code by developing different "Classes" for each single action that the program must undertake.</a:t>
            </a:r>
          </a:p>
          <a:p>
            <a:endParaRPr lang="en-US" dirty="0"/>
          </a:p>
          <a:p>
            <a:r>
              <a:rPr lang="en-US" dirty="0"/>
              <a:t>Using system calls and global variables we were able to acquire the information necessary to test the wifi networks we prepared.</a:t>
            </a:r>
          </a:p>
          <a:p>
            <a:endParaRPr lang="en-US" dirty="0"/>
          </a:p>
          <a:p>
            <a:r>
              <a:rPr lang="en-US" dirty="0"/>
              <a:t>To do this we used tools at our disposal such as Aircrack, Besside and Nmap.</a:t>
            </a:r>
          </a:p>
          <a:p>
            <a:r>
              <a:rPr lang="en-US" dirty="0"/>
              <a:t>In this last case I would like to say that we decided to use the nmap command for several reasons: the most important is the possibility of using specific scripts.</a:t>
            </a:r>
          </a:p>
          <a:p>
            <a:r>
              <a:rPr lang="en-US" dirty="0"/>
              <a:t>In particular Nmap Scripting Engine (NSE) which is one of the most powerful and flexible features of Nmap that allows us to manage even the most demanding vulnerability checks.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let's explain step by step what the developed code does: </a:t>
            </a:r>
          </a:p>
          <a:p>
            <a:r>
              <a:rPr lang="en-US" dirty="0"/>
              <a:t>after starting it, the coordinates are read and the Google Maps URL is generated.</a:t>
            </a:r>
          </a:p>
          <a:p>
            <a:r>
              <a:rPr lang="en-US" dirty="0"/>
              <a:t>After that, existing networks are scanned and useful packets are captured.</a:t>
            </a:r>
          </a:p>
          <a:p>
            <a:endParaRPr lang="en-US" dirty="0"/>
          </a:p>
          <a:p>
            <a:r>
              <a:rPr lang="en-US" dirty="0"/>
              <a:t>This reading is done via 'besside-ng' which will generate a log file and two *.cap files (one file for WEP networks and one file for WPA networks).</a:t>
            </a:r>
          </a:p>
          <a:p>
            <a:r>
              <a:rPr lang="en-US" dirty="0"/>
              <a:t>When a useful 'handshake' is detected or enough network packets are captured, aircrack-ng is immediately started.</a:t>
            </a:r>
          </a:p>
          <a:p>
            <a:endParaRPr lang="en-US" dirty="0"/>
          </a:p>
          <a:p>
            <a:r>
              <a:rPr lang="en-US" dirty="0"/>
              <a:t>These operations are performed for all found testing networks and continue until it finds the appropriate password for the network.</a:t>
            </a:r>
          </a:p>
          <a:p>
            <a:endParaRPr lang="en-US" dirty="0"/>
          </a:p>
          <a:p>
            <a:r>
              <a:rPr lang="en-US" dirty="0"/>
              <a:t>In our case there are networks that we are not interested in (since they are outside our test area), so the system refuses the scan.</a:t>
            </a:r>
          </a:p>
          <a:p>
            <a:r>
              <a:rPr lang="en-US" dirty="0"/>
              <a:t>Once this first phase is completed, it performs the vulnerability scan via nmap.</a:t>
            </a:r>
          </a:p>
          <a:p>
            <a:r>
              <a:rPr lang="en-US" dirty="0"/>
              <a:t>To do this, the program automatically connects to the previously scanned networks and starts looking for vulnerabilities in the network access point and its clients. </a:t>
            </a:r>
          </a:p>
          <a:p>
            <a:r>
              <a:rPr lang="en-US" dirty="0"/>
              <a:t>Once this process is completed, all the acquired information is transferred into a specific .csv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tested several Wi-Fi networks. They differed in security protocol and encryption.</a:t>
            </a:r>
          </a:p>
          <a:p>
            <a:r>
              <a:rPr lang="en-US" dirty="0"/>
              <a:t>One called "SOSSU" which uses WPA2 as authentication method. </a:t>
            </a:r>
          </a:p>
          <a:p>
            <a:r>
              <a:rPr lang="en-US" dirty="0"/>
              <a:t>One called "TP-LINK" which uses WEP as authentication method.</a:t>
            </a:r>
          </a:p>
          <a:p>
            <a:r>
              <a:rPr lang="en-US" dirty="0"/>
              <a:t>One called "</a:t>
            </a:r>
            <a:r>
              <a:rPr lang="en-US" dirty="0" err="1"/>
              <a:t>Myasus</a:t>
            </a:r>
            <a:r>
              <a:rPr lang="en-US" dirty="0"/>
              <a:t>" which is open.</a:t>
            </a:r>
          </a:p>
          <a:p>
            <a:r>
              <a:rPr lang="en-US" dirty="0"/>
              <a:t>In all of them passwords were found (obviously where passwords can be found, in our last case MYASUS is an open network)</a:t>
            </a:r>
          </a:p>
          <a:p>
            <a:r>
              <a:rPr lang="en-US" dirty="0"/>
              <a:t>and also we found several vulnerabilities in their clients: TP-LINK was an exception since no clients was connected.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During the tests if the system had no restrictions it could have tried to hack all the networks in its range</a:t>
            </a:r>
          </a:p>
          <a:p>
            <a:r>
              <a:rPr lang="en-US" dirty="0"/>
              <a:t>and for this reason we made a series of considerations:</a:t>
            </a:r>
          </a:p>
          <a:p>
            <a:r>
              <a:rPr lang="en-US" dirty="0"/>
              <a:t>First one is that The system should be used only on networks with explicit authorization to avoid legal problems.</a:t>
            </a:r>
          </a:p>
          <a:p>
            <a:r>
              <a:rPr lang="en-US" dirty="0"/>
              <a:t>In case of acquisition of network vulnerabilities, protocols for the management and storage of all acquired network data must be guaranteed.</a:t>
            </a:r>
          </a:p>
          <a:p>
            <a:r>
              <a:rPr lang="en-US" dirty="0"/>
              <a:t>And last but not the least, In case we have to do a test for other people there must necessarily be a clear way to report the vulnerabilities to the owners of the network being tested</a:t>
            </a:r>
          </a:p>
          <a:p>
            <a:r>
              <a:rPr lang="en-US" dirty="0"/>
              <a:t>(in our case we record everything, every data in a csv file)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83153" y="600555"/>
            <a:ext cx="13464092" cy="3599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050"/>
              </a:lnSpc>
              <a:buNone/>
            </a:pPr>
            <a:r>
              <a:rPr lang="en-US" sz="56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Al Nile" pitchFamily="2" charset="-78"/>
              </a:rPr>
              <a:t>Network Security Design and Automated Wi-Fi Testing</a:t>
            </a:r>
            <a:endParaRPr lang="en-US" sz="5600" b="1" dirty="0">
              <a:solidFill>
                <a:srgbClr val="F7F7F9"/>
              </a:solidFill>
              <a:latin typeface="Aptos SemiBold" panose="020B0004020202020204" pitchFamily="34" charset="0"/>
              <a:cs typeface="Al Nile" pitchFamily="2" charset="-7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4E1818-6731-FC82-1889-9F515961142E}"/>
              </a:ext>
            </a:extLst>
          </p:cNvPr>
          <p:cNvSpPr txBox="1"/>
          <p:nvPr/>
        </p:nvSpPr>
        <p:spPr>
          <a:xfrm>
            <a:off x="583154" y="5060097"/>
            <a:ext cx="134640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Course: </a:t>
            </a:r>
            <a:r>
              <a:rPr lang="en-GB" i="1" dirty="0">
                <a:solidFill>
                  <a:srgbClr val="F7F7F9"/>
                </a:solidFill>
                <a:latin typeface="Aptos" panose="020B0004020202020204" pitchFamily="34" charset="0"/>
              </a:rPr>
              <a:t>Network Security</a:t>
            </a:r>
          </a:p>
          <a:p>
            <a:pPr algn="ctr"/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ct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https://github.com/lmolinario/Network_Security_Project.git</a:t>
            </a:r>
          </a:p>
          <a:p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Authors: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Lello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Molinario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, Federico Moro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43571D-801D-7A3F-88D1-3F4CA66F083C}"/>
              </a:ext>
            </a:extLst>
          </p:cNvPr>
          <p:cNvSpPr txBox="1"/>
          <p:nvPr/>
        </p:nvSpPr>
        <p:spPr>
          <a:xfrm>
            <a:off x="11543153" y="6705715"/>
            <a:ext cx="21739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Advisor: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Prof. Marco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Martalò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endParaRPr lang="en-IT" dirty="0">
              <a:solidFill>
                <a:srgbClr val="F7F7F9"/>
              </a:solidFill>
            </a:endParaRPr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96151B36-3237-69C5-627E-CAD869B0E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273" y="2667873"/>
            <a:ext cx="2893853" cy="2893853"/>
          </a:xfrm>
          <a:prstGeom prst="rect">
            <a:avLst/>
          </a:prstGeom>
        </p:spPr>
      </p:pic>
      <p:pic>
        <p:nvPicPr>
          <p:cNvPr id="13" name="Picture 12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7571E5F5-C006-37E9-5E6C-F1D4E68355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3656" y="537448"/>
            <a:ext cx="7454741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System Operation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1631394" y="1749802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Network Detection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631394" y="2054959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scans for nearby Wi-Fi networks, identifying SSID, encryption type, and signal strength.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1631394" y="3312616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Packet Capture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631394" y="3617773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Targeted networks are analysed using tools like besside-ng to capture authentication handshakes.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1631394" y="4875431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Password Cracking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631394" y="5180587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Captured handshakes are processed with aircrack-ng to attempt password recovery using dictionaries.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4" name="Text 7"/>
          <p:cNvSpPr/>
          <p:nvPr/>
        </p:nvSpPr>
        <p:spPr>
          <a:xfrm>
            <a:off x="1631394" y="6438245"/>
            <a:ext cx="2565559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Vulnerability Scanning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631394" y="6743402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Nmap is utilised to identify potential security weaknesses in successfully accessed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7" name="Picture 16" descr="A computer and a computer tower&#10;&#10;Description automatically generated with medium confidence">
            <a:extLst>
              <a:ext uri="{FF2B5EF4-FFF2-40B4-BE49-F238E27FC236}">
                <a16:creationId xmlns:a16="http://schemas.microsoft.com/office/drawing/2014/main" id="{737005A8-6FE1-A808-93B7-6C9DBA38D0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588" r="13294"/>
          <a:stretch/>
        </p:blipFill>
        <p:spPr>
          <a:xfrm>
            <a:off x="8753356" y="0"/>
            <a:ext cx="5869008" cy="8229600"/>
          </a:xfrm>
          <a:prstGeom prst="rect">
            <a:avLst/>
          </a:prstGeom>
        </p:spPr>
      </p:pic>
      <p:sp>
        <p:nvSpPr>
          <p:cNvPr id="18" name="Shape 1">
            <a:extLst>
              <a:ext uri="{FF2B5EF4-FFF2-40B4-BE49-F238E27FC236}">
                <a16:creationId xmlns:a16="http://schemas.microsoft.com/office/drawing/2014/main" id="{991DD5E2-EA78-BD5A-C28E-51A09ACA743E}"/>
              </a:ext>
            </a:extLst>
          </p:cNvPr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47C75086-C223-F7E0-3B42-09247C38A4A9}"/>
              </a:ext>
            </a:extLst>
          </p:cNvPr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20" name="Shape 5">
            <a:extLst>
              <a:ext uri="{FF2B5EF4-FFF2-40B4-BE49-F238E27FC236}">
                <a16:creationId xmlns:a16="http://schemas.microsoft.com/office/drawing/2014/main" id="{A192A76F-3C17-A582-D8DC-B7273BD9A189}"/>
              </a:ext>
            </a:extLst>
          </p:cNvPr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1" name="Text 6">
            <a:extLst>
              <a:ext uri="{FF2B5EF4-FFF2-40B4-BE49-F238E27FC236}">
                <a16:creationId xmlns:a16="http://schemas.microsoft.com/office/drawing/2014/main" id="{83D10B75-CE87-C9BC-6816-F2DB03050720}"/>
              </a:ext>
            </a:extLst>
          </p:cNvPr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22" name="Shape 9">
            <a:extLst>
              <a:ext uri="{FF2B5EF4-FFF2-40B4-BE49-F238E27FC236}">
                <a16:creationId xmlns:a16="http://schemas.microsoft.com/office/drawing/2014/main" id="{907A9E90-A77A-8ECF-730E-97F4E663A58F}"/>
              </a:ext>
            </a:extLst>
          </p:cNvPr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3" name="Text 10">
            <a:extLst>
              <a:ext uri="{FF2B5EF4-FFF2-40B4-BE49-F238E27FC236}">
                <a16:creationId xmlns:a16="http://schemas.microsoft.com/office/drawing/2014/main" id="{2EA498F4-6E55-5232-B8DF-D1C5B5C23F55}"/>
              </a:ext>
            </a:extLst>
          </p:cNvPr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24" name="Shape 13">
            <a:extLst>
              <a:ext uri="{FF2B5EF4-FFF2-40B4-BE49-F238E27FC236}">
                <a16:creationId xmlns:a16="http://schemas.microsoft.com/office/drawing/2014/main" id="{D1834E42-F604-2260-F548-A9E942BB3EBF}"/>
              </a:ext>
            </a:extLst>
          </p:cNvPr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5" name="Text 14">
            <a:extLst>
              <a:ext uri="{FF2B5EF4-FFF2-40B4-BE49-F238E27FC236}">
                <a16:creationId xmlns:a16="http://schemas.microsoft.com/office/drawing/2014/main" id="{DFED60FE-B05F-79B2-F8B1-72DF80618B71}"/>
              </a:ext>
            </a:extLst>
          </p:cNvPr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73604" y="939760"/>
            <a:ext cx="7415927" cy="966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Analysis &amp; </a:t>
            </a: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Reporting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457201" y="2993583"/>
            <a:ext cx="7822764" cy="3933689"/>
          </a:xfrm>
          <a:prstGeom prst="roundRect">
            <a:avLst>
              <a:gd name="adj" fmla="val 4744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457201" y="3033593"/>
            <a:ext cx="7807523" cy="9363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sz="2300" b="1" dirty="0"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72359" y="3216139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Network SSID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962714" y="3056404"/>
            <a:ext cx="183752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</a:rPr>
              <a:t>Security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</a:rPr>
              <a:t>Protocol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281567" y="3048214"/>
            <a:ext cx="183752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Password Recovered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145309" y="3048624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Vulnerabilities Found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417730" y="3984068"/>
            <a:ext cx="7807523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32461" y="4256601"/>
            <a:ext cx="184272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SOSSU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3135511" y="4261974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WPA2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967932" y="4269967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669049" y="4268199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457201" y="5071467"/>
            <a:ext cx="7807523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dirty="0"/>
          </a:p>
        </p:txBody>
      </p:sp>
      <p:sp>
        <p:nvSpPr>
          <p:cNvPr id="16" name="Text 13"/>
          <p:cNvSpPr/>
          <p:nvPr/>
        </p:nvSpPr>
        <p:spPr>
          <a:xfrm>
            <a:off x="702411" y="5338525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 err="1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MyASUS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3135511" y="5338525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Open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4944610" y="5346330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669049" y="5338524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5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0" name="Shape 17"/>
          <p:cNvSpPr/>
          <p:nvPr/>
        </p:nvSpPr>
        <p:spPr>
          <a:xfrm>
            <a:off x="464076" y="6179908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it-IT" dirty="0"/>
          </a:p>
          <a:p>
            <a:endParaRPr lang="it-IT" dirty="0"/>
          </a:p>
          <a:p>
            <a:endParaRPr lang="it-IT" dirty="0"/>
          </a:p>
          <a:p>
            <a:r>
              <a:rPr lang="it-IT" dirty="0">
                <a:solidFill>
                  <a:schemeClr val="bg1"/>
                </a:solidFill>
              </a:rPr>
              <a:t>*= No clients </a:t>
            </a:r>
            <a:r>
              <a:rPr lang="it-IT" dirty="0" err="1">
                <a:solidFill>
                  <a:schemeClr val="bg1"/>
                </a:solidFill>
              </a:rPr>
              <a:t>connected</a:t>
            </a:r>
            <a:endParaRPr lang="en-IT" dirty="0">
              <a:solidFill>
                <a:schemeClr val="bg1"/>
              </a:solidFill>
            </a:endParaRPr>
          </a:p>
        </p:txBody>
      </p:sp>
      <p:sp>
        <p:nvSpPr>
          <p:cNvPr id="21" name="Text 18"/>
          <p:cNvSpPr/>
          <p:nvPr/>
        </p:nvSpPr>
        <p:spPr>
          <a:xfrm>
            <a:off x="772359" y="6355680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GB" sz="2000" dirty="0">
                <a:solidFill>
                  <a:schemeClr val="bg2"/>
                </a:solidFill>
                <a:latin typeface="Aptos" panose="020B0004020202020204" pitchFamily="34" charset="0"/>
              </a:rPr>
              <a:t>TP-LINK3CE9</a:t>
            </a:r>
            <a:endParaRPr lang="en-US" sz="1900" dirty="0">
              <a:solidFill>
                <a:schemeClr val="bg2"/>
              </a:solidFill>
              <a:latin typeface="Aptos" panose="020B0004020202020204" pitchFamily="34" charset="0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3208953" y="6325141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WEP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4967932" y="6328229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4" name="Text 21"/>
          <p:cNvSpPr/>
          <p:nvPr/>
        </p:nvSpPr>
        <p:spPr>
          <a:xfrm>
            <a:off x="6669049" y="6328767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0</a:t>
            </a:r>
            <a:r>
              <a:rPr lang="en-US" sz="1900" baseline="300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*</a:t>
            </a:r>
            <a:endParaRPr lang="en-US" sz="1900" dirty="0">
              <a:latin typeface="Aptos" panose="020B0004020202020204" pitchFamily="34" charset="0"/>
            </a:endParaRPr>
          </a:p>
        </p:txBody>
      </p:sp>
      <p:pic>
        <p:nvPicPr>
          <p:cNvPr id="26" name="Picture 25" descr="A computer screen with graphs and charts&#10;&#10;Description automatically generated">
            <a:extLst>
              <a:ext uri="{FF2B5EF4-FFF2-40B4-BE49-F238E27FC236}">
                <a16:creationId xmlns:a16="http://schemas.microsoft.com/office/drawing/2014/main" id="{00E5819F-5118-9866-CA4F-58A9B93DF4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804" r="5032"/>
          <a:stretch/>
        </p:blipFill>
        <p:spPr>
          <a:xfrm>
            <a:off x="8527018" y="0"/>
            <a:ext cx="6103382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76538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Ethical &amp; Legal Considerations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789164"/>
            <a:ext cx="347281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Authorised Testing Only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should only be used on networks with explicit permission to avoid legal issues.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Protection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Strict protocols for handling and storing any captured network data to ensure privacy.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789164"/>
            <a:ext cx="33553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Responsible Disclosure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Clear guidelines for reporting vulnerabilities to network owners in a constructive manner.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A634D4E2-27A6-219A-DE55-2D7DD691D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8B4BD8-BB1F-C23C-C11F-3CEABFAD6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0D1BF56-43E5-E88A-2698-E9FFB63AE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42C51EF1-9509-F283-46B8-0A55C52FF35E}"/>
              </a:ext>
            </a:extLst>
          </p:cNvPr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Conclusions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E38F9B0-17D9-2183-FE52-CECB2A1ED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953B11DF-F6F2-4BA8-92F8-1DD005057E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8805" y="1980457"/>
            <a:ext cx="7563906" cy="470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337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Future Developments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168866" y="2286037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AI-Powered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168866" y="2590599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Incorporating machine learning for more sophisticated vulnerability detection and password cracking.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0" name="Text 7"/>
          <p:cNvSpPr/>
          <p:nvPr/>
        </p:nvSpPr>
        <p:spPr>
          <a:xfrm>
            <a:off x="6168866" y="3745625"/>
            <a:ext cx="3114794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Extended Protocol Support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168866" y="4050186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Expanding capabilities to test emerging wireless standards like Wi-Fi and 5G networks.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4" name="Text 11"/>
          <p:cNvSpPr/>
          <p:nvPr/>
        </p:nvSpPr>
        <p:spPr>
          <a:xfrm>
            <a:off x="6168866" y="5205212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Miniaturisation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168866" y="5509773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Further reducing system size for easier deployment on drones and other mobile platforms.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8" name="Text 15"/>
          <p:cNvSpPr/>
          <p:nvPr/>
        </p:nvSpPr>
        <p:spPr>
          <a:xfrm>
            <a:off x="6168866" y="6664799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Continuous Learning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168866" y="6969360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Developing systems to automatically update attack databases based on new security research.</a:t>
            </a:r>
            <a:endParaRPr lang="en-US" sz="1500" dirty="0">
              <a:solidFill>
                <a:srgbClr val="F7F7F9"/>
              </a:solidFill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1492142-28AE-7B8C-4CFB-42599245F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A9B1977-E0E6-F6CB-5337-D73BE5FC8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5267C2B1-2902-1BA5-8773-E296D846670A}"/>
              </a:ext>
            </a:extLst>
          </p:cNvPr>
          <p:cNvSpPr/>
          <p:nvPr/>
        </p:nvSpPr>
        <p:spPr>
          <a:xfrm>
            <a:off x="2575857" y="3729037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Thanks</a:t>
            </a: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 for the attention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3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>
            <a:extLst>
              <a:ext uri="{FF2B5EF4-FFF2-40B4-BE49-F238E27FC236}">
                <a16:creationId xmlns:a16="http://schemas.microsoft.com/office/drawing/2014/main" id="{BE233D71-1ADF-8F36-39D1-076A0B1DAD83}"/>
              </a:ext>
            </a:extLst>
          </p:cNvPr>
          <p:cNvSpPr/>
          <p:nvPr/>
        </p:nvSpPr>
        <p:spPr>
          <a:xfrm>
            <a:off x="838637" y="2174557"/>
            <a:ext cx="13620790" cy="1001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explores the design and implementation of an automated Wi-Fi network testing system. We examine security protocols, hardware components, and key techniques for vulnerability assessment.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2A0E5196-A319-F36A-4840-323E18CF4EED}"/>
              </a:ext>
            </a:extLst>
          </p:cNvPr>
          <p:cNvSpPr/>
          <p:nvPr/>
        </p:nvSpPr>
        <p:spPr>
          <a:xfrm>
            <a:off x="838637" y="3175754"/>
            <a:ext cx="12851963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aims to streamline network penetration testing whilst providing valuable insights for both smart agriculture and forensic applications.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FA0D1030-B416-CDBE-2BF7-7D8291D1B609}"/>
              </a:ext>
            </a:extLst>
          </p:cNvPr>
          <p:cNvSpPr/>
          <p:nvPr/>
        </p:nvSpPr>
        <p:spPr>
          <a:xfrm>
            <a:off x="838637" y="735568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Introduction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  <p:pic>
        <p:nvPicPr>
          <p:cNvPr id="6" name="Picture 5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65E9492B-ED1C-CB9C-5899-D3AE3AD41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43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07894" y="779025"/>
            <a:ext cx="8301011" cy="561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Applications in Smart Agriculture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6114812" y="2219643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Crop Monitoring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114811" y="2620486"/>
            <a:ext cx="7887175" cy="1321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Secure connectivity for sensors measuring soil moisture, nutrient levels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and plant health.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6114812" y="4062016"/>
            <a:ext cx="2596753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Equipment Management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6114812" y="4462859"/>
            <a:ext cx="7887176" cy="1040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Tracking and controlling automated farming machinery through robust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wireless networks.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6114812" y="5904389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Collection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114812" y="6305233"/>
            <a:ext cx="788717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Ensuring integrity of agricultural data transmitted from field sensors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to central systems.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4" name="Picture 13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8D08F93B-0E4B-43E2-6FA8-C5D1AB0D99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600" b="1" dirty="0">
                <a:solidFill>
                  <a:srgbClr val="F7F7F9"/>
                </a:solidFill>
                <a:latin typeface="Aptos" panose="020B0004020202020204" pitchFamily="34" charset="0"/>
                <a:ea typeface="DM Sans Medium" pitchFamily="34" charset="-122"/>
                <a:cs typeface="DM Sans Medium" pitchFamily="34" charset="-120"/>
              </a:rPr>
              <a:t>Smart Agriculture and LPWAN Technologies</a:t>
            </a:r>
            <a:endParaRPr lang="en-US" sz="4600" b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 Technology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Long-range wireless protocol enabling low-power, long-distance communication for IoT devices in agriculture.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LoRaWAN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Network architecture built on LoRa, providing secure bi-directional communication for smart farming applications.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IEEE 802.15.4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 for low-rate wireless networks, forming the basis for ZigBee and other agricultural IoT protocols.</a:t>
            </a:r>
            <a:endParaRPr lang="en-US" sz="1900" dirty="0">
              <a:solidFill>
                <a:srgbClr val="F7F7F9"/>
              </a:solidFill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E356DC5-FD5A-6051-E9D7-B12E66259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7B1B9659-918A-755D-7C2D-8A37800E2A77}"/>
              </a:ext>
            </a:extLst>
          </p:cNvPr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GB" sz="4800" b="1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’Forensic’ Area </a:t>
            </a:r>
            <a:endParaRPr lang="en-GB" sz="4800" b="1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pic>
        <p:nvPicPr>
          <p:cNvPr id="5" name="Picture 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13420CE3-D924-422D-506D-126B10433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6" name="Text 1">
            <a:extLst>
              <a:ext uri="{FF2B5EF4-FFF2-40B4-BE49-F238E27FC236}">
                <a16:creationId xmlns:a16="http://schemas.microsoft.com/office/drawing/2014/main" id="{CA23A290-A5C8-6BEE-24B3-D2C440072052}"/>
              </a:ext>
            </a:extLst>
          </p:cNvPr>
          <p:cNvSpPr/>
          <p:nvPr/>
        </p:nvSpPr>
        <p:spPr>
          <a:xfrm>
            <a:off x="838637" y="2174557"/>
            <a:ext cx="12609314" cy="5319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potential use of Wi-PY in Forensic Investigation is noteworthy. With the introduction of Law No. 3 of 9 January 2019, the so-called "anti-corruption" law, new measures were established to tackle corruption and strengthen the fight against crimes in public administration.</a:t>
            </a:r>
          </a:p>
          <a:p>
            <a:pPr algn="just">
              <a:lnSpc>
                <a:spcPct val="150000"/>
              </a:lnSpc>
            </a:pPr>
            <a:endParaRPr lang="en-GB" sz="2000" i="0" u="none" strike="noStrike" dirty="0">
              <a:solidFill>
                <a:schemeClr val="bg1"/>
              </a:solidFill>
              <a:effectLst/>
              <a:latin typeface="Aptos" panose="020B00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This allows to a potential use of Wi-PY for automating vulnerability scanning processes within a wireless network, allowing for the insertion of an exploit or targeted attacks on individual devices.</a:t>
            </a:r>
            <a:endParaRPr lang="en-GB" sz="20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789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6617" y="527863"/>
            <a:ext cx="7583567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Wi-Fi Security Protocols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585703" y="1767721"/>
            <a:ext cx="45719" cy="5255379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6821210" y="2253972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Shape 3"/>
          <p:cNvSpPr/>
          <p:nvPr/>
        </p:nvSpPr>
        <p:spPr>
          <a:xfrm>
            <a:off x="6350198" y="2018467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7" name="Text 4"/>
          <p:cNvSpPr/>
          <p:nvPr/>
        </p:nvSpPr>
        <p:spPr>
          <a:xfrm>
            <a:off x="6546056" y="2101929"/>
            <a:ext cx="10977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27050" y="1990606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WEP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827050" y="2472571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Outdated protocol using static keys. Easily cracked due to vulnerabilities in RC4 implementation.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821210" y="4117777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Shape 8"/>
          <p:cNvSpPr/>
          <p:nvPr/>
        </p:nvSpPr>
        <p:spPr>
          <a:xfrm>
            <a:off x="6350198" y="3882271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9"/>
          <p:cNvSpPr/>
          <p:nvPr/>
        </p:nvSpPr>
        <p:spPr>
          <a:xfrm>
            <a:off x="6504384" y="3965734"/>
            <a:ext cx="19300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27050" y="3854410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WPA/WPA2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827050" y="4336375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Improved security with TKIP and AES encryption. WPA2 is current standard for most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821210" y="5981581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Shape 13"/>
          <p:cNvSpPr/>
          <p:nvPr/>
        </p:nvSpPr>
        <p:spPr>
          <a:xfrm>
            <a:off x="6350198" y="5746075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6501646" y="5829538"/>
            <a:ext cx="19859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27050" y="5718215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WPA3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827050" y="6200180"/>
            <a:ext cx="6023134" cy="1069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Latest protocol offering enhanced protection against password guessing and stronger encryption for public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4EEA85E8-EDEA-BE53-0394-9B2E5A03B1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F09BAFE-57C3-6ED7-AF92-B98472156B3A}"/>
              </a:ext>
            </a:extLst>
          </p:cNvPr>
          <p:cNvSpPr/>
          <p:nvPr/>
        </p:nvSpPr>
        <p:spPr>
          <a:xfrm>
            <a:off x="909678" y="764760"/>
            <a:ext cx="13135776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Objectives of the project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CC43E674-9099-E439-3E2B-C8C7C9412434}"/>
              </a:ext>
            </a:extLst>
          </p:cNvPr>
          <p:cNvSpPr/>
          <p:nvPr/>
        </p:nvSpPr>
        <p:spPr>
          <a:xfrm>
            <a:off x="1659018" y="2284648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Hardware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10">
            <a:extLst>
              <a:ext uri="{FF2B5EF4-FFF2-40B4-BE49-F238E27FC236}">
                <a16:creationId xmlns:a16="http://schemas.microsoft.com/office/drawing/2014/main" id="{88A06018-E422-F062-89F1-BC4A8332BD4D}"/>
              </a:ext>
            </a:extLst>
          </p:cNvPr>
          <p:cNvSpPr/>
          <p:nvPr/>
        </p:nvSpPr>
        <p:spPr>
          <a:xfrm>
            <a:off x="1659017" y="3313963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Python Development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5">
            <a:extLst>
              <a:ext uri="{FF2B5EF4-FFF2-40B4-BE49-F238E27FC236}">
                <a16:creationId xmlns:a16="http://schemas.microsoft.com/office/drawing/2014/main" id="{4EE390EA-8D8B-DFBA-2487-ACB9A1841106}"/>
              </a:ext>
            </a:extLst>
          </p:cNvPr>
          <p:cNvSpPr/>
          <p:nvPr/>
        </p:nvSpPr>
        <p:spPr>
          <a:xfrm>
            <a:off x="1659016" y="4353005"/>
            <a:ext cx="2636401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Vulnerability Discovery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20">
            <a:extLst>
              <a:ext uri="{FF2B5EF4-FFF2-40B4-BE49-F238E27FC236}">
                <a16:creationId xmlns:a16="http://schemas.microsoft.com/office/drawing/2014/main" id="{BA8D877B-4BD1-A188-544D-16170DAA47F5}"/>
              </a:ext>
            </a:extLst>
          </p:cNvPr>
          <p:cNvSpPr/>
          <p:nvPr/>
        </p:nvSpPr>
        <p:spPr>
          <a:xfrm>
            <a:off x="1659016" y="5276320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Data Export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23" name="Text 25">
            <a:extLst>
              <a:ext uri="{FF2B5EF4-FFF2-40B4-BE49-F238E27FC236}">
                <a16:creationId xmlns:a16="http://schemas.microsoft.com/office/drawing/2014/main" id="{6EFC7238-ABA2-6903-4EB0-D55772CDAA03}"/>
              </a:ext>
            </a:extLst>
          </p:cNvPr>
          <p:cNvSpPr/>
          <p:nvPr/>
        </p:nvSpPr>
        <p:spPr>
          <a:xfrm>
            <a:off x="1659019" y="6301242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Result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9" name="Picture 2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722D17A-55FC-A0E5-4E8E-407FA20C5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6483" y="7776724"/>
            <a:ext cx="1892300" cy="3556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FB172108-CCCB-FE61-F9C5-2978913BC6C0}"/>
              </a:ext>
            </a:extLst>
          </p:cNvPr>
          <p:cNvSpPr/>
          <p:nvPr/>
        </p:nvSpPr>
        <p:spPr>
          <a:xfrm>
            <a:off x="909678" y="2199280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A035B419-180A-5DB2-7F38-29C35B91C4E0}"/>
              </a:ext>
            </a:extLst>
          </p:cNvPr>
          <p:cNvSpPr/>
          <p:nvPr/>
        </p:nvSpPr>
        <p:spPr>
          <a:xfrm>
            <a:off x="1092082" y="2277028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5" name="Shape 5">
            <a:extLst>
              <a:ext uri="{FF2B5EF4-FFF2-40B4-BE49-F238E27FC236}">
                <a16:creationId xmlns:a16="http://schemas.microsoft.com/office/drawing/2014/main" id="{4AD379B9-0FC6-8F2F-8143-C19C44E78D35}"/>
              </a:ext>
            </a:extLst>
          </p:cNvPr>
          <p:cNvSpPr/>
          <p:nvPr/>
        </p:nvSpPr>
        <p:spPr>
          <a:xfrm>
            <a:off x="909678" y="3224202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Text 6">
            <a:extLst>
              <a:ext uri="{FF2B5EF4-FFF2-40B4-BE49-F238E27FC236}">
                <a16:creationId xmlns:a16="http://schemas.microsoft.com/office/drawing/2014/main" id="{0E3113F0-CFD4-1FF5-2C34-D0966249C0B7}"/>
              </a:ext>
            </a:extLst>
          </p:cNvPr>
          <p:cNvSpPr/>
          <p:nvPr/>
        </p:nvSpPr>
        <p:spPr>
          <a:xfrm>
            <a:off x="1053268" y="3301950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8" name="Shape 9">
            <a:extLst>
              <a:ext uri="{FF2B5EF4-FFF2-40B4-BE49-F238E27FC236}">
                <a16:creationId xmlns:a16="http://schemas.microsoft.com/office/drawing/2014/main" id="{55E49A68-CB66-939F-6687-FA31F61E1E39}"/>
              </a:ext>
            </a:extLst>
          </p:cNvPr>
          <p:cNvSpPr/>
          <p:nvPr/>
        </p:nvSpPr>
        <p:spPr>
          <a:xfrm>
            <a:off x="912733" y="4251398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10">
            <a:extLst>
              <a:ext uri="{FF2B5EF4-FFF2-40B4-BE49-F238E27FC236}">
                <a16:creationId xmlns:a16="http://schemas.microsoft.com/office/drawing/2014/main" id="{969A15DF-91FD-61B7-6700-6BE7E310F54A}"/>
              </a:ext>
            </a:extLst>
          </p:cNvPr>
          <p:cNvSpPr/>
          <p:nvPr/>
        </p:nvSpPr>
        <p:spPr>
          <a:xfrm>
            <a:off x="1053703" y="4329146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0" name="Shape 13">
            <a:extLst>
              <a:ext uri="{FF2B5EF4-FFF2-40B4-BE49-F238E27FC236}">
                <a16:creationId xmlns:a16="http://schemas.microsoft.com/office/drawing/2014/main" id="{B3F36131-AB53-6B04-AB12-39C04C96BE91}"/>
              </a:ext>
            </a:extLst>
          </p:cNvPr>
          <p:cNvSpPr/>
          <p:nvPr/>
        </p:nvSpPr>
        <p:spPr>
          <a:xfrm>
            <a:off x="909678" y="5198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14">
            <a:extLst>
              <a:ext uri="{FF2B5EF4-FFF2-40B4-BE49-F238E27FC236}">
                <a16:creationId xmlns:a16="http://schemas.microsoft.com/office/drawing/2014/main" id="{5B69AB61-A007-533B-C14E-26054C57F212}"/>
              </a:ext>
            </a:extLst>
          </p:cNvPr>
          <p:cNvSpPr/>
          <p:nvPr/>
        </p:nvSpPr>
        <p:spPr>
          <a:xfrm>
            <a:off x="1046481" y="5276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4" name="Shape 13">
            <a:extLst>
              <a:ext uri="{FF2B5EF4-FFF2-40B4-BE49-F238E27FC236}">
                <a16:creationId xmlns:a16="http://schemas.microsoft.com/office/drawing/2014/main" id="{E1262042-D5D5-E559-6DDF-34C463F6131C}"/>
              </a:ext>
            </a:extLst>
          </p:cNvPr>
          <p:cNvSpPr/>
          <p:nvPr/>
        </p:nvSpPr>
        <p:spPr>
          <a:xfrm>
            <a:off x="909678" y="6223495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ED5CCEF2-1F10-1293-238A-818BC576184B}"/>
              </a:ext>
            </a:extLst>
          </p:cNvPr>
          <p:cNvSpPr/>
          <p:nvPr/>
        </p:nvSpPr>
        <p:spPr>
          <a:xfrm>
            <a:off x="1046481" y="6301242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cs typeface="DM Sans Medium" pitchFamily="34" charset="-120"/>
              </a:rPr>
              <a:t>5</a:t>
            </a:r>
            <a:endParaRPr lang="en-US" sz="2450" dirty="0"/>
          </a:p>
        </p:txBody>
      </p:sp>
    </p:spTree>
    <p:extLst>
      <p:ext uri="{BB962C8B-B14F-4D97-AF65-F5344CB8AC3E}">
        <p14:creationId xmlns:p14="http://schemas.microsoft.com/office/powerpoint/2010/main" val="2354246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8648" y="506849"/>
            <a:ext cx="7459504" cy="751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900"/>
              </a:lnSpc>
              <a:buNone/>
            </a:pPr>
            <a:r>
              <a:rPr lang="en-US" sz="48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Hardware Components</a:t>
            </a:r>
            <a:endParaRPr lang="en-US" sz="48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28648" y="1774627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6569273" y="2015252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Raspberry Pi 3 B+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69273" y="2535436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Core computing unit providing processing power and GPIO connectivity for the testing system.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328648" y="3786545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8" name="Text 5"/>
          <p:cNvSpPr/>
          <p:nvPr/>
        </p:nvSpPr>
        <p:spPr>
          <a:xfrm>
            <a:off x="6569273" y="4027170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GPS Module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569273" y="4547354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U-Blox USB GPS module for precise geolocation of tested networks.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328648" y="5798463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569273" y="6039088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Alfa AWUS036NEH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69273" y="6559272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High-power USB Wi-Fi adapter supporting monitor mode for packet capture and injection.</a:t>
            </a:r>
            <a:endParaRPr lang="en-US" dirty="0">
              <a:latin typeface="Aptos" panose="020B0004020202020204" pitchFamily="34" charset="0"/>
            </a:endParaRPr>
          </a:p>
        </p:txBody>
      </p:sp>
      <p:pic>
        <p:nvPicPr>
          <p:cNvPr id="14" name="Picture 13" descr="A close up of a circuit board&#10;&#10;Description automatically generated">
            <a:extLst>
              <a:ext uri="{FF2B5EF4-FFF2-40B4-BE49-F238E27FC236}">
                <a16:creationId xmlns:a16="http://schemas.microsoft.com/office/drawing/2014/main" id="{09447195-C5C5-5E7B-2627-AE08315F230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169" t="154" r="22273" b="-154"/>
          <a:stretch/>
        </p:blipFill>
        <p:spPr>
          <a:xfrm>
            <a:off x="0" y="0"/>
            <a:ext cx="5664200" cy="8229600"/>
          </a:xfrm>
          <a:prstGeom prst="rect">
            <a:avLst/>
          </a:prstGeom>
        </p:spPr>
      </p:pic>
      <p:pic>
        <p:nvPicPr>
          <p:cNvPr id="15" name="Picture 1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8C8857F-A771-7EF0-6D47-41266EFD87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6875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6400" y="631269"/>
            <a:ext cx="7553682" cy="648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Software Tools &amp; Techniques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400889" y="1824633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Aircrack-ng Suite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400889" y="227337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Comprehensive set of tools for assessing Wi-Fi network security, including WEP/WPA key cracking.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6"/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1400889" y="3378279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Besside-ng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400889" y="3833901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Automated tool for capturing WPA handshakes and cracking WEP keys on multiple networks simultaneously.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3" name="Text 10"/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1400889" y="4931926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Nmap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400889" y="5380673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Powerful network scanner used for port discovery and vulnerability assessment of target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1400889" y="6485573"/>
            <a:ext cx="2822734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Custom Python Scripts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400889" y="693431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Developed to automate the testing process, coordinate hardware components, and manage data collection.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424</TotalTime>
  <Words>1692</Words>
  <Application>Microsoft Office PowerPoint</Application>
  <PresentationFormat>Personalizzato</PresentationFormat>
  <Paragraphs>204</Paragraphs>
  <Slides>15</Slides>
  <Notes>12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1" baseType="lpstr">
      <vt:lpstr>Aptos SemiBold</vt:lpstr>
      <vt:lpstr>DM Sans Medium</vt:lpstr>
      <vt:lpstr>Inter</vt:lpstr>
      <vt:lpstr>Arial</vt:lpstr>
      <vt:lpstr>Aptos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LELLO MOLINARIO</cp:lastModifiedBy>
  <cp:revision>13</cp:revision>
  <dcterms:created xsi:type="dcterms:W3CDTF">2024-10-06T09:17:38Z</dcterms:created>
  <dcterms:modified xsi:type="dcterms:W3CDTF">2024-11-05T14:28:44Z</dcterms:modified>
</cp:coreProperties>
</file>